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2" r:id="rId4"/>
    <p:sldId id="263" r:id="rId5"/>
    <p:sldId id="261" r:id="rId6"/>
    <p:sldId id="264" r:id="rId7"/>
    <p:sldId id="257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6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0D8EF-DDC1-46C2-80B2-D98158B17CE8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5D706-ADF7-4219-AF35-D7EED7642D0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gluten</a:t>
            </a:r>
            <a:r>
              <a:rPr lang="cs-CZ" dirty="0" smtClean="0"/>
              <a:t>-free</a:t>
            </a:r>
            <a:r>
              <a:rPr lang="cs-CZ" baseline="0" dirty="0" smtClean="0"/>
              <a:t> - bezlepkový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F8A58-78A0-4577-894D-433E5DB0772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gluten</a:t>
            </a:r>
            <a:r>
              <a:rPr lang="cs-CZ" dirty="0" smtClean="0"/>
              <a:t>-free</a:t>
            </a:r>
            <a:r>
              <a:rPr lang="cs-CZ" baseline="0" dirty="0" smtClean="0"/>
              <a:t> - bezlepkový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9F8A58-78A0-4577-894D-433E5DB0772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GB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2979F-F80D-497A-923E-757D1FD8965E}" type="datetimeFigureOut">
              <a:rPr lang="en-GB" smtClean="0"/>
              <a:pPr/>
              <a:t>14/04/2014</a:t>
            </a:fld>
            <a:endParaRPr lang="en-GB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41B0C-1A63-4874-9ADB-033664586C3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2780928"/>
            <a:ext cx="84604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školy: Střední zdravotnická škola a vyšší odborná škola zdravotnická Karlovy Vary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Číslo projektu: CZ.1.07/1.5.00/34.0953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Vzdělávací materiál: Nerestriktivní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vztažné věty</a:t>
            </a:r>
            <a:endParaRPr lang="en-GB" sz="1600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Šablona III/2 Inovace a zkvalitnění výuky prostřednictvím ICT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Název materiálu: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VY_32_INOVACE_ANJ.2.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15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Datum tvorby: 16.3.2014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Vyučovací předmět, ročník, obor: 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ANJ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2. ročník, všechny obory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Autor: Mgr. Ilona Kopšová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Anotace: DUM využívá ICT při výuce, motivuje a aktivuje žáky. Inovuje a zkvalitňuje výuku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anglického jazyka. Upevňuje a procvičuje tvoření a užití 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ne</a:t>
            </a:r>
            <a:r>
              <a:rPr lang="cs-CZ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restriktivních vztažných vět</a:t>
            </a:r>
            <a:r>
              <a:rPr lang="en-GB" sz="16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cs-CZ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Obrázek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95536" y="404664"/>
            <a:ext cx="84969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cs-C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Non-</a:t>
            </a:r>
            <a:r>
              <a:rPr lang="en-GB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defining relative clauses</a:t>
            </a:r>
            <a:r>
              <a:rPr lang="cs-CZ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cs-CZ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251520" y="1484784"/>
            <a:ext cx="861614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Non-defining relative clauses</a:t>
            </a:r>
            <a:endParaRPr lang="en-GB" sz="2400" b="1" dirty="0" smtClean="0"/>
          </a:p>
          <a:p>
            <a:r>
              <a:rPr lang="en-GB" sz="2400" dirty="0" smtClean="0"/>
              <a:t>do not describe exactly who or what we mean. Instead they give us </a:t>
            </a:r>
          </a:p>
          <a:p>
            <a:r>
              <a:rPr lang="en-GB" sz="2400" dirty="0" smtClean="0"/>
              <a:t>extra information about the subject or object of a main clause.</a:t>
            </a:r>
            <a:endParaRPr lang="en-GB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1520" y="3068960"/>
            <a:ext cx="8804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The sportsman</a:t>
            </a:r>
            <a:r>
              <a:rPr lang="en-GB" sz="2400" dirty="0" smtClean="0"/>
              <a:t>, </a:t>
            </a:r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who won the Olympic Games in 2002</a:t>
            </a:r>
            <a:r>
              <a:rPr lang="en-GB" sz="2400" dirty="0" smtClean="0"/>
              <a:t>, </a:t>
            </a:r>
            <a:r>
              <a:rPr lang="en-GB" sz="2400" b="1" dirty="0" smtClean="0"/>
              <a:t>is a rich man</a:t>
            </a:r>
            <a:r>
              <a:rPr lang="en-GB" sz="2400" dirty="0" smtClean="0"/>
              <a:t>.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899592" y="3717032"/>
            <a:ext cx="71494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If we remove the clause, the sentence still makes sense:</a:t>
            </a:r>
          </a:p>
          <a:p>
            <a:r>
              <a:rPr lang="en-GB" sz="2400" b="1" dirty="0" smtClean="0"/>
              <a:t>The sportsman is a rich man.</a:t>
            </a:r>
            <a:endParaRPr lang="en-GB" sz="2400" b="1" dirty="0"/>
          </a:p>
        </p:txBody>
      </p:sp>
      <p:grpSp>
        <p:nvGrpSpPr>
          <p:cNvPr id="14" name="Skupina 13"/>
          <p:cNvGrpSpPr/>
          <p:nvPr/>
        </p:nvGrpSpPr>
        <p:grpSpPr>
          <a:xfrm>
            <a:off x="395536" y="4941168"/>
            <a:ext cx="7924933" cy="707886"/>
            <a:chOff x="395536" y="4941168"/>
            <a:chExt cx="7924933" cy="707886"/>
          </a:xfrm>
        </p:grpSpPr>
        <p:sp>
          <p:nvSpPr>
            <p:cNvPr id="12" name="TextovéPole 11"/>
            <p:cNvSpPr txBox="1"/>
            <p:nvPr/>
          </p:nvSpPr>
          <p:spPr>
            <a:xfrm>
              <a:off x="827584" y="5085184"/>
              <a:ext cx="7492885" cy="461665"/>
            </a:xfrm>
            <a:prstGeom prst="rect">
              <a:avLst/>
            </a:prstGeom>
            <a:solidFill>
              <a:srgbClr val="7030A0"/>
            </a:solidFill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We don’t use </a:t>
              </a:r>
              <a:r>
                <a:rPr lang="en-GB" sz="2400" i="1" dirty="0" smtClean="0">
                  <a:solidFill>
                    <a:srgbClr val="FF0000"/>
                  </a:solidFill>
                </a:rPr>
                <a:t>that</a:t>
              </a:r>
              <a:r>
                <a:rPr lang="en-GB" sz="2400" i="1" dirty="0" smtClean="0"/>
                <a:t> </a:t>
              </a:r>
              <a:r>
                <a:rPr lang="en-GB" sz="2400" dirty="0" smtClean="0"/>
                <a:t>or </a:t>
              </a:r>
              <a:r>
                <a:rPr lang="en-GB" sz="2400" i="1" dirty="0" smtClean="0">
                  <a:solidFill>
                    <a:srgbClr val="FF0000"/>
                  </a:solidFill>
                </a:rPr>
                <a:t>what</a:t>
              </a:r>
              <a:r>
                <a:rPr lang="en-GB" sz="2400" i="1" dirty="0" smtClean="0"/>
                <a:t> </a:t>
              </a:r>
              <a:r>
                <a:rPr lang="en-GB" sz="2400" dirty="0" smtClean="0"/>
                <a:t>in non</a:t>
              </a:r>
              <a:r>
                <a:rPr lang="cs-CZ" sz="2400" dirty="0" smtClean="0"/>
                <a:t>-</a:t>
              </a:r>
              <a:r>
                <a:rPr lang="en-GB" sz="2400" dirty="0" smtClean="0"/>
                <a:t>defining relative clauses </a:t>
              </a:r>
              <a:endParaRPr lang="en-GB" sz="2400" dirty="0"/>
            </a:p>
          </p:txBody>
        </p:sp>
        <p:sp>
          <p:nvSpPr>
            <p:cNvPr id="13" name="TextovéPole 12"/>
            <p:cNvSpPr txBox="1"/>
            <p:nvPr/>
          </p:nvSpPr>
          <p:spPr>
            <a:xfrm>
              <a:off x="395536" y="4941168"/>
              <a:ext cx="3513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4000" b="1" dirty="0">
                  <a:solidFill>
                    <a:srgbClr val="FF0000"/>
                  </a:solidFill>
                </a:rPr>
                <a:t>!</a:t>
              </a:r>
              <a:endParaRPr lang="en-GB" sz="40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/>
        </p:nvGraphicFramePr>
        <p:xfrm>
          <a:off x="755576" y="1397000"/>
          <a:ext cx="7632848" cy="4336256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088232"/>
                <a:gridCol w="5544616"/>
              </a:tblGrid>
              <a:tr h="1084064">
                <a:tc>
                  <a:txBody>
                    <a:bodyPr/>
                    <a:lstStyle/>
                    <a:p>
                      <a:pPr algn="ctr"/>
                      <a:endParaRPr lang="en-GB" sz="2800" b="1" dirty="0" smtClean="0"/>
                    </a:p>
                    <a:p>
                      <a:pPr algn="ctr"/>
                      <a:r>
                        <a:rPr lang="en-GB" sz="2800" b="1" dirty="0" smtClean="0"/>
                        <a:t>where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 smtClean="0"/>
                    </a:p>
                    <a:p>
                      <a:pPr algn="ctr"/>
                      <a:r>
                        <a:rPr lang="en-GB" sz="2800" dirty="0" smtClean="0"/>
                        <a:t>places</a:t>
                      </a:r>
                      <a:endParaRPr lang="en-GB" sz="2800" dirty="0"/>
                    </a:p>
                  </a:txBody>
                  <a:tcPr/>
                </a:tc>
              </a:tr>
              <a:tr h="1084064">
                <a:tc>
                  <a:txBody>
                    <a:bodyPr/>
                    <a:lstStyle/>
                    <a:p>
                      <a:pPr algn="ctr"/>
                      <a:endParaRPr lang="en-GB" sz="2800" b="1" dirty="0" smtClean="0"/>
                    </a:p>
                    <a:p>
                      <a:pPr algn="ctr"/>
                      <a:r>
                        <a:rPr lang="en-GB" sz="2800" b="1" dirty="0" smtClean="0"/>
                        <a:t>who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 smtClean="0"/>
                    </a:p>
                    <a:p>
                      <a:pPr algn="ctr"/>
                      <a:r>
                        <a:rPr lang="en-GB" sz="2800" b="1" dirty="0" smtClean="0"/>
                        <a:t>people</a:t>
                      </a:r>
                      <a:endParaRPr lang="en-GB" sz="2800" b="1" dirty="0"/>
                    </a:p>
                  </a:txBody>
                  <a:tcPr/>
                </a:tc>
              </a:tr>
              <a:tr h="1084064">
                <a:tc>
                  <a:txBody>
                    <a:bodyPr/>
                    <a:lstStyle/>
                    <a:p>
                      <a:pPr algn="ctr"/>
                      <a:endParaRPr lang="en-GB" sz="2800" b="1" dirty="0" smtClean="0"/>
                    </a:p>
                    <a:p>
                      <a:pPr algn="ctr"/>
                      <a:r>
                        <a:rPr lang="en-GB" sz="2800" b="1" dirty="0" smtClean="0"/>
                        <a:t>whose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 smtClean="0"/>
                    </a:p>
                    <a:p>
                      <a:pPr algn="ctr"/>
                      <a:r>
                        <a:rPr lang="en-GB" sz="2800" b="1" dirty="0" smtClean="0"/>
                        <a:t>possession</a:t>
                      </a:r>
                      <a:r>
                        <a:rPr lang="en-GB" sz="2800" dirty="0" smtClean="0"/>
                        <a:t> and </a:t>
                      </a:r>
                      <a:r>
                        <a:rPr lang="en-GB" sz="2800" b="1" dirty="0" smtClean="0"/>
                        <a:t>relationships</a:t>
                      </a:r>
                      <a:endParaRPr lang="en-GB" sz="2800" b="1" dirty="0"/>
                    </a:p>
                  </a:txBody>
                  <a:tcPr/>
                </a:tc>
              </a:tr>
              <a:tr h="1084064">
                <a:tc>
                  <a:txBody>
                    <a:bodyPr/>
                    <a:lstStyle/>
                    <a:p>
                      <a:pPr algn="ctr"/>
                      <a:endParaRPr lang="en-GB" sz="2800" b="1" dirty="0" smtClean="0"/>
                    </a:p>
                    <a:p>
                      <a:pPr algn="ctr"/>
                      <a:r>
                        <a:rPr lang="en-GB" sz="2800" b="1" dirty="0" smtClean="0"/>
                        <a:t>which</a:t>
                      </a:r>
                      <a:endParaRPr lang="en-GB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800" dirty="0" smtClean="0"/>
                    </a:p>
                    <a:p>
                      <a:pPr algn="ctr"/>
                      <a:r>
                        <a:rPr lang="en-GB" sz="2800" b="1" dirty="0" smtClean="0"/>
                        <a:t>animals</a:t>
                      </a:r>
                      <a:r>
                        <a:rPr lang="en-GB" sz="2800" baseline="0" dirty="0" smtClean="0"/>
                        <a:t> or </a:t>
                      </a:r>
                      <a:r>
                        <a:rPr lang="en-GB" sz="2800" b="1" baseline="0" dirty="0" smtClean="0"/>
                        <a:t>things</a:t>
                      </a:r>
                      <a:endParaRPr lang="en-GB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971600" y="476672"/>
            <a:ext cx="724910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Compare this with </a:t>
            </a:r>
          </a:p>
          <a:p>
            <a:pPr algn="ctr"/>
            <a:r>
              <a:rPr lang="en-GB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defining relative clauses</a:t>
            </a:r>
            <a:endParaRPr lang="cs-CZ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971600" y="2708920"/>
            <a:ext cx="713208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Martina Black is </a:t>
            </a:r>
            <a:r>
              <a:rPr lang="en-GB" sz="40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the woman</a:t>
            </a:r>
          </a:p>
          <a:p>
            <a:pPr algn="ctr"/>
            <a:r>
              <a:rPr lang="en-GB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00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who lives next door.</a:t>
            </a:r>
            <a:endParaRPr lang="cs-CZ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C00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187624" y="4293096"/>
            <a:ext cx="64087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Martina Black,</a:t>
            </a:r>
            <a:r>
              <a:rPr lang="en-GB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00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 algn="ctr"/>
            <a:r>
              <a:rPr lang="en-GB" sz="40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C00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who lives next door,</a:t>
            </a:r>
            <a:r>
              <a:rPr lang="en-GB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</a:p>
          <a:p>
            <a:pPr algn="ctr"/>
            <a:r>
              <a:rPr lang="en-GB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is my best friend</a:t>
            </a:r>
            <a:r>
              <a:rPr lang="en-GB" sz="4000" b="1" i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467544" y="2060848"/>
            <a:ext cx="8136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My friend lives in a very nice house. She works in France.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This book is a very modern thriller. I’ve been looking for it.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My daughter wants to be a famous sportswoman. She does gymnastics.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Gluten-free food is very expensive. I buy it in a special shop.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I left my new mobile phone at school. I bought it a week ago.</a:t>
            </a:r>
            <a:endParaRPr lang="cs-CZ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Last year, I visited Brno. My mum was born there.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My friend’s son is going to study at Cambridge university. His mother is my colleague.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Martina speaks fluent English. Her parents come from Australia.</a:t>
            </a:r>
          </a:p>
        </p:txBody>
      </p:sp>
      <p:grpSp>
        <p:nvGrpSpPr>
          <p:cNvPr id="7" name="Skupina 6"/>
          <p:cNvGrpSpPr/>
          <p:nvPr/>
        </p:nvGrpSpPr>
        <p:grpSpPr>
          <a:xfrm>
            <a:off x="395536" y="404664"/>
            <a:ext cx="8243026" cy="1109737"/>
            <a:chOff x="467544" y="620688"/>
            <a:chExt cx="8243026" cy="1109737"/>
          </a:xfrm>
        </p:grpSpPr>
        <p:sp>
          <p:nvSpPr>
            <p:cNvPr id="4" name="Obdélník 3"/>
            <p:cNvSpPr/>
            <p:nvPr/>
          </p:nvSpPr>
          <p:spPr>
            <a:xfrm>
              <a:off x="467544" y="620688"/>
              <a:ext cx="8243026" cy="7694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GB" sz="4400" b="1" cap="all" spc="0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non</a:t>
              </a:r>
              <a:r>
                <a:rPr lang="cs-CZ" sz="4400" b="1" cap="all" spc="0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-</a:t>
              </a:r>
              <a:r>
                <a:rPr lang="en-GB" sz="4400" b="1" cap="all" spc="0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Defining relative clauses</a:t>
              </a:r>
              <a:endParaRPr lang="cs-CZ" sz="4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sp>
          <p:nvSpPr>
            <p:cNvPr id="6" name="TextovéPole 5"/>
            <p:cNvSpPr txBox="1"/>
            <p:nvPr/>
          </p:nvSpPr>
          <p:spPr>
            <a:xfrm>
              <a:off x="899592" y="1268760"/>
              <a:ext cx="76033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Combine the two simple sentences to make one sentence.</a:t>
              </a:r>
              <a:endParaRPr lang="en-GB" sz="2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539552" y="1988840"/>
            <a:ext cx="81369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My friend, who works in France, lives in a very nice house.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This book, I’ve been looking for, is a very modern thriller.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My daughter, who wants to be a famous sportswoman, does gymnastics.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Gluten-free food, which I buy in a special shop, is very expensive.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I left my new phone, which I bought a week ago, at school.</a:t>
            </a:r>
            <a:endParaRPr lang="cs-CZ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Last year, I visited Brno, where my mum was born.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My friend’s son, whose mother is my colleague, is going to study at Cambridge university.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Martina, whose parents come from Australia, speaks fluent English.</a:t>
            </a:r>
          </a:p>
        </p:txBody>
      </p:sp>
      <p:sp>
        <p:nvSpPr>
          <p:cNvPr id="4" name="Obdélník 3"/>
          <p:cNvSpPr/>
          <p:nvPr/>
        </p:nvSpPr>
        <p:spPr>
          <a:xfrm>
            <a:off x="467544" y="404664"/>
            <a:ext cx="82430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GB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non</a:t>
            </a:r>
            <a:r>
              <a:rPr lang="cs-CZ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-</a:t>
            </a:r>
            <a:r>
              <a:rPr lang="en-GB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Defining relative clauses</a:t>
            </a:r>
            <a:endParaRPr lang="cs-CZ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117092" y="1052736"/>
            <a:ext cx="260904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GB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SOLUTION</a:t>
            </a:r>
            <a:endParaRPr lang="cs-CZ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/>
          <p:cNvSpPr/>
          <p:nvPr/>
        </p:nvSpPr>
        <p:spPr>
          <a:xfrm>
            <a:off x="683568" y="836712"/>
            <a:ext cx="770485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Zdroje a citace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Autorem materiálu a všech jeho částí, není-li uvedeno jinak, je Mgr. Ilona Kopšová.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Použitá literatura: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sz="12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BETÁKOVÁ, Lucie, PhDr., MA, PhD. </a:t>
            </a:r>
            <a:r>
              <a:rPr lang="cs-CZ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Angličtina učitele angličtiny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Plzeň: </a:t>
            </a:r>
            <a:r>
              <a:rPr lang="cs-CZ" sz="12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Fraus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2006, ISBN 80-7238-550-X.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Cambridge Advanced Learner´s Dictionary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Cambridge: Cambridge University Press, 2005, ISBN 0-521-60499-0.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HARMER, Jeremy. </a:t>
            </a:r>
            <a:r>
              <a:rPr lang="en-US" sz="12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Teacher Knowledge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</a:t>
            </a:r>
            <a:r>
              <a:rPr lang="cs-CZ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ELT</a:t>
            </a:r>
            <a:r>
              <a:rPr lang="en-US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2012, ISBN 978-1-4082-6804-9. </a:t>
            </a:r>
            <a:endParaRPr lang="cs-CZ" sz="1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sz="1200" dirty="0" smtClean="0"/>
              <a:t>SZLACHTA, Emma. </a:t>
            </a:r>
            <a:r>
              <a:rPr lang="cs-CZ" sz="1200" i="1" dirty="0" err="1" smtClean="0"/>
              <a:t>Choices</a:t>
            </a:r>
            <a:r>
              <a:rPr lang="cs-CZ" sz="1200" i="1" dirty="0" smtClean="0"/>
              <a:t> - </a:t>
            </a:r>
            <a:r>
              <a:rPr lang="cs-CZ" sz="1200" i="1" dirty="0" err="1" smtClean="0"/>
              <a:t>Intermediate</a:t>
            </a:r>
            <a:r>
              <a:rPr lang="cs-CZ" sz="1200" dirty="0" smtClean="0"/>
              <a:t>. Edinburgh: </a:t>
            </a:r>
            <a:r>
              <a:rPr lang="cs-CZ" sz="1200" dirty="0" err="1" smtClean="0"/>
              <a:t>Pearson</a:t>
            </a:r>
            <a:r>
              <a:rPr lang="cs-CZ" sz="1200" dirty="0" smtClean="0"/>
              <a:t> ELT, 2012, ISBN 978-1-4082-9617-2.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FOLEY, Mark; HALL, Diane. </a:t>
            </a:r>
            <a:r>
              <a:rPr lang="en-GB" sz="1200" i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MyGrammarLab</a:t>
            </a:r>
            <a:r>
              <a:rPr lang="en-GB" sz="12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Edinburgh: Pearson ELT, 2012, ISBN 9781408299159.</a:t>
            </a:r>
            <a:endParaRPr lang="cs-CZ" sz="12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592</Words>
  <Application>Microsoft Office PowerPoint</Application>
  <PresentationFormat>Předvádění na obrazovce (4:3)</PresentationFormat>
  <Paragraphs>79</Paragraphs>
  <Slides>7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Snímek 1</vt:lpstr>
      <vt:lpstr>Snímek 2</vt:lpstr>
      <vt:lpstr>Snímek 3</vt:lpstr>
      <vt:lpstr>Snímek 4</vt:lpstr>
      <vt:lpstr>Snímek 5</vt:lpstr>
      <vt:lpstr>Snímek 6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Ilona</dc:creator>
  <cp:lastModifiedBy>Chalupna</cp:lastModifiedBy>
  <cp:revision>30</cp:revision>
  <dcterms:created xsi:type="dcterms:W3CDTF">2014-02-19T12:47:29Z</dcterms:created>
  <dcterms:modified xsi:type="dcterms:W3CDTF">2014-04-14T18:37:32Z</dcterms:modified>
</cp:coreProperties>
</file>